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51" r:id="rId2"/>
    <p:sldId id="2545" r:id="rId3"/>
    <p:sldId id="2653" r:id="rId4"/>
    <p:sldId id="2553" r:id="rId5"/>
    <p:sldId id="2559" r:id="rId6"/>
    <p:sldId id="2654" r:id="rId7"/>
    <p:sldId id="2560" r:id="rId8"/>
    <p:sldId id="2655" r:id="rId9"/>
    <p:sldId id="281" r:id="rId10"/>
    <p:sldId id="2656" r:id="rId11"/>
    <p:sldId id="2661" r:id="rId12"/>
    <p:sldId id="2665" r:id="rId13"/>
    <p:sldId id="2662" r:id="rId14"/>
    <p:sldId id="2663" r:id="rId15"/>
    <p:sldId id="2664" r:id="rId16"/>
  </p:sldIdLst>
  <p:sldSz cx="24377650" cy="13716000"/>
  <p:notesSz cx="6858000" cy="9144000"/>
  <p:defaultTextStyle>
    <a:defPPr>
      <a:defRPr lang="en-US"/>
    </a:defPPr>
    <a:lvl1pPr marL="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1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5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9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3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1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9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678">
          <p15:clr>
            <a:srgbClr val="A4A3A4"/>
          </p15:clr>
        </p15:guide>
        <p15:guide id="2" orient="horz" pos="4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O YAO" initials="YY" lastIdx="1" clrIdx="0">
    <p:extLst>
      <p:ext uri="{19B8F6BF-5375-455C-9EA6-DF929625EA0E}">
        <p15:presenceInfo xmlns:p15="http://schemas.microsoft.com/office/powerpoint/2012/main" userId="13195c97cb720c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7E4E0"/>
    <a:srgbClr val="FFFFFF"/>
    <a:srgbClr val="FF9999"/>
    <a:srgbClr val="A5C2D8"/>
    <a:srgbClr val="000000"/>
    <a:srgbClr val="E6E6E6"/>
    <a:srgbClr val="F3F3F5"/>
    <a:srgbClr val="EEEBEA"/>
    <a:srgbClr val="EFEFEE"/>
    <a:srgbClr val="F7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1" autoAdjust="0"/>
    <p:restoredTop sz="96138" autoAdjust="0"/>
  </p:normalViewPr>
  <p:slideViewPr>
    <p:cSldViewPr snapToGrid="0" snapToObjects="1">
      <p:cViewPr varScale="1">
        <p:scale>
          <a:sx n="58" d="100"/>
          <a:sy n="58" d="100"/>
        </p:scale>
        <p:origin x="264" y="84"/>
      </p:cViewPr>
      <p:guideLst>
        <p:guide pos="7678"/>
        <p:guide orient="horz" pos="432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14EF74-9419-48AE-9902-448F86CCB1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1B3F34-7C26-4FA4-B235-4B2E7C6B6C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A1B5A-DC84-47CF-892C-2431EC75CE54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DA068F-92A4-4F3F-AD23-3C249827E8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24E0A9-395C-4FA0-9437-428F247893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A9DD6-0DAF-4D5C-A6D8-5273481B23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392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t>12/17/2021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400" algn="l" defTabSz="913765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165" algn="l" defTabSz="913765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565" algn="l" defTabSz="913765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965" algn="l" defTabSz="913765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365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130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30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930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96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42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01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21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237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Spatial process decreases errors. It’s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5FCA-09F6-4037-AB1D-8B842138C81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919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060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641959" y="7925302"/>
            <a:ext cx="19729340" cy="5790698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4845" y="4971158"/>
            <a:ext cx="4904510" cy="4904510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58771" y="4971158"/>
            <a:ext cx="4904510" cy="4904510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4642698" y="4971158"/>
            <a:ext cx="4904510" cy="4904510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5304756" y="4645943"/>
            <a:ext cx="4424114" cy="4424114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9953536" y="4645943"/>
            <a:ext cx="4424114" cy="4424114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9953536" y="0"/>
            <a:ext cx="4424114" cy="4424114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9953536" y="9291886"/>
            <a:ext cx="4424114" cy="4424114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655975" y="9291886"/>
            <a:ext cx="4424114" cy="4424114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04755" y="9291886"/>
            <a:ext cx="4424114" cy="4424114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03564" y="5874326"/>
            <a:ext cx="3990108" cy="5167745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486401" y="1077191"/>
            <a:ext cx="4849090" cy="6858000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1028220" y="333102"/>
            <a:ext cx="9116290" cy="13049794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6122477"/>
            <a:ext cx="16335214" cy="6292312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98604" y="1394847"/>
            <a:ext cx="15126346" cy="6292312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10380" y="0"/>
            <a:ext cx="7734464" cy="13716000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5820534" y="0"/>
            <a:ext cx="7734464" cy="13716000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040127" y="6905371"/>
            <a:ext cx="4345051" cy="42976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150724" y="6905371"/>
            <a:ext cx="4345051" cy="42976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03569" y="2340864"/>
            <a:ext cx="10524877" cy="9034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673225" y="2220686"/>
            <a:ext cx="8753554" cy="11495314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20000" y="566057"/>
            <a:ext cx="13489668" cy="6291943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426664" y="0"/>
            <a:ext cx="5669280" cy="85137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8708370" y="2066309"/>
            <a:ext cx="5743745" cy="85137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56745" y="9108147"/>
            <a:ext cx="8613664" cy="30254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37322" y="3776870"/>
            <a:ext cx="8786191" cy="8786191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667185" y="-92214"/>
            <a:ext cx="7587145" cy="6453258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5117279" y="7342256"/>
            <a:ext cx="7587145" cy="6373744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404480" y="0"/>
            <a:ext cx="6748642" cy="6721618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6379533" y="0"/>
            <a:ext cx="6742357" cy="6721618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404480" y="6994380"/>
            <a:ext cx="6748642" cy="6721618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6379533" y="6994380"/>
            <a:ext cx="6742357" cy="6721618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1874826" cy="137464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2502824" y="15240"/>
            <a:ext cx="11874826" cy="13700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6396138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423885" y="3976913"/>
            <a:ext cx="6216748" cy="9739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862457" y="-2002971"/>
            <a:ext cx="3997834" cy="71845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5218229" y="2367146"/>
            <a:ext cx="3997834" cy="71845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20574001" y="-2002972"/>
            <a:ext cx="3997834" cy="71845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207676" y="3344090"/>
            <a:ext cx="8835203" cy="70472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538693" y="4031086"/>
            <a:ext cx="7230540" cy="4108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204769" y="4829579"/>
            <a:ext cx="5333924" cy="30062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769233" y="4829579"/>
            <a:ext cx="5392826" cy="30062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770135" y="3888613"/>
            <a:ext cx="9105900" cy="51389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8102600"/>
            <a:ext cx="24377650" cy="5613400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320158" y="2553605"/>
            <a:ext cx="7106756" cy="4501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960496" y="2553605"/>
            <a:ext cx="7106756" cy="4501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02436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353290" y="-228600"/>
            <a:ext cx="12024360" cy="13944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67025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7013448"/>
            <a:ext cx="24377650" cy="67025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015788" cy="67025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361862" y="0"/>
            <a:ext cx="12015788" cy="67025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7013448"/>
            <a:ext cx="12015788" cy="67025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2361862" y="7013448"/>
            <a:ext cx="12015788" cy="67025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7246600" y="0"/>
            <a:ext cx="7131050" cy="13716000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53884" y="1081898"/>
            <a:ext cx="8741044" cy="10848814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6149234" cy="13716000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228416" y="0"/>
            <a:ext cx="16149234" cy="13716000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21766" y="0"/>
            <a:ext cx="9734120" cy="13716000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9729340" cy="5790698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4" r:id="rId31"/>
    <p:sldLayoutId id="2147483685" r:id="rId32"/>
    <p:sldLayoutId id="2147483686" r:id="rId33"/>
  </p:sldLayoutIdLst>
  <p:hf hdr="0" ftr="0" dt="0"/>
  <p:txStyles>
    <p:titleStyle>
      <a:lvl1pPr algn="l" defTabSz="1828165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165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400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165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565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965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79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3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7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1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3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1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9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54;p13">
            <a:extLst>
              <a:ext uri="{FF2B5EF4-FFF2-40B4-BE49-F238E27FC236}">
                <a16:creationId xmlns:a16="http://schemas.microsoft.com/office/drawing/2014/main" id="{1796C6F9-E9E6-40A0-B76C-588AA6DEC35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385" r="286" b="126"/>
          <a:stretch/>
        </p:blipFill>
        <p:spPr>
          <a:xfrm>
            <a:off x="0" y="-1"/>
            <a:ext cx="24377650" cy="137365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9158BEA-E705-4553-ADE4-A46F71CC770C}"/>
              </a:ext>
            </a:extLst>
          </p:cNvPr>
          <p:cNvSpPr/>
          <p:nvPr/>
        </p:nvSpPr>
        <p:spPr>
          <a:xfrm>
            <a:off x="0" y="-1"/>
            <a:ext cx="24377650" cy="1371600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473825" y="2118650"/>
            <a:ext cx="1489505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spc="600" dirty="0">
                <a:solidFill>
                  <a:schemeClr val="tx2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Heroin Overdose Response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58A90-F7D9-49CE-90A3-2D989F9B020B}"/>
              </a:ext>
            </a:extLst>
          </p:cNvPr>
          <p:cNvSpPr txBox="1"/>
          <p:nvPr/>
        </p:nvSpPr>
        <p:spPr>
          <a:xfrm>
            <a:off x="15470085" y="11141688"/>
            <a:ext cx="8213260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bg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Austin Wheat, </a:t>
            </a:r>
            <a:r>
              <a:rPr lang="en-US" sz="2400" spc="600" dirty="0" err="1">
                <a:solidFill>
                  <a:schemeClr val="bg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Jie</a:t>
            </a:r>
            <a:r>
              <a:rPr lang="en-US" sz="2400" spc="600" dirty="0">
                <a:solidFill>
                  <a:schemeClr val="bg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Wang, </a:t>
            </a:r>
            <a:r>
              <a:rPr lang="en-US" sz="2400" spc="600" dirty="0" err="1">
                <a:solidFill>
                  <a:schemeClr val="bg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Yebei</a:t>
            </a:r>
            <a:r>
              <a:rPr lang="en-US" sz="2400" spc="600" dirty="0">
                <a:solidFill>
                  <a:schemeClr val="bg1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 Yao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2D3A273-ED70-4BF2-9E8D-9DAAAB8F1BD0}"/>
              </a:ext>
            </a:extLst>
          </p:cNvPr>
          <p:cNvSpPr txBox="1"/>
          <p:nvPr/>
        </p:nvSpPr>
        <p:spPr>
          <a:xfrm>
            <a:off x="10820397" y="5249158"/>
            <a:ext cx="42249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spc="600" dirty="0">
                <a:solidFill>
                  <a:schemeClr val="tx1">
                    <a:lumMod val="75000"/>
                  </a:schemeClr>
                </a:solidFill>
                <a:latin typeface="Montserrat" panose="00000500000000000000" charset="0"/>
                <a:sym typeface="+mn-lt"/>
              </a:rPr>
              <a:t>Mesa, AZ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9033884-BAF4-4A52-A6E1-60B2E537AD84}"/>
              </a:ext>
            </a:extLst>
          </p:cNvPr>
          <p:cNvCxnSpPr>
            <a:cxnSpLocks/>
          </p:cNvCxnSpPr>
          <p:nvPr/>
        </p:nvCxnSpPr>
        <p:spPr>
          <a:xfrm>
            <a:off x="10599419" y="5047268"/>
            <a:ext cx="664386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0" name="Group 1">
            <a:extLst>
              <a:ext uri="{FF2B5EF4-FFF2-40B4-BE49-F238E27FC236}">
                <a16:creationId xmlns:a16="http://schemas.microsoft.com/office/drawing/2014/main" id="{EB88D2F2-8414-4557-84E3-F6A1730D9BBA}"/>
              </a:ext>
            </a:extLst>
          </p:cNvPr>
          <p:cNvGrpSpPr/>
          <p:nvPr/>
        </p:nvGrpSpPr>
        <p:grpSpPr>
          <a:xfrm>
            <a:off x="6893854" y="2341803"/>
            <a:ext cx="992846" cy="992846"/>
            <a:chOff x="11588990" y="5390934"/>
            <a:chExt cx="1216152" cy="1216152"/>
          </a:xfrm>
        </p:grpSpPr>
        <p:sp>
          <p:nvSpPr>
            <p:cNvPr id="21" name="Rectangle 3">
              <a:extLst>
                <a:ext uri="{FF2B5EF4-FFF2-40B4-BE49-F238E27FC236}">
                  <a16:creationId xmlns:a16="http://schemas.microsoft.com/office/drawing/2014/main" id="{4205EE08-7B3C-4E6A-AC80-77484F20665A}"/>
                </a:ext>
              </a:extLst>
            </p:cNvPr>
            <p:cNvSpPr/>
            <p:nvPr/>
          </p:nvSpPr>
          <p:spPr>
            <a:xfrm>
              <a:off x="11588990" y="5390934"/>
              <a:ext cx="1216152" cy="1216152"/>
            </a:xfrm>
            <a:prstGeom prst="rect">
              <a:avLst/>
            </a:prstGeom>
            <a:solidFill>
              <a:srgbClr val="A5C2D8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Shape 2900">
              <a:extLst>
                <a:ext uri="{FF2B5EF4-FFF2-40B4-BE49-F238E27FC236}">
                  <a16:creationId xmlns:a16="http://schemas.microsoft.com/office/drawing/2014/main" id="{D364824A-9D7F-48F2-99B3-9AFA075C5EA3}"/>
                </a:ext>
              </a:extLst>
            </p:cNvPr>
            <p:cNvSpPr/>
            <p:nvPr/>
          </p:nvSpPr>
          <p:spPr>
            <a:xfrm>
              <a:off x="11588990" y="5707747"/>
              <a:ext cx="1216152" cy="5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42" y="19756"/>
                  </a:moveTo>
                  <a:lnTo>
                    <a:pt x="11182" y="316"/>
                  </a:lnTo>
                  <a:cubicBezTo>
                    <a:pt x="11084" y="121"/>
                    <a:pt x="10949" y="0"/>
                    <a:pt x="10800" y="0"/>
                  </a:cubicBezTo>
                  <a:cubicBezTo>
                    <a:pt x="10651" y="0"/>
                    <a:pt x="10516" y="121"/>
                    <a:pt x="10418" y="316"/>
                  </a:cubicBezTo>
                  <a:lnTo>
                    <a:pt x="158" y="19756"/>
                  </a:lnTo>
                  <a:cubicBezTo>
                    <a:pt x="60" y="19953"/>
                    <a:pt x="0" y="20222"/>
                    <a:pt x="0" y="20520"/>
                  </a:cubicBezTo>
                  <a:cubicBezTo>
                    <a:pt x="0" y="21117"/>
                    <a:pt x="242" y="21600"/>
                    <a:pt x="540" y="21600"/>
                  </a:cubicBezTo>
                  <a:cubicBezTo>
                    <a:pt x="689" y="21600"/>
                    <a:pt x="824" y="21480"/>
                    <a:pt x="922" y="21284"/>
                  </a:cubicBezTo>
                  <a:lnTo>
                    <a:pt x="10800" y="2567"/>
                  </a:lnTo>
                  <a:lnTo>
                    <a:pt x="20678" y="21284"/>
                  </a:lnTo>
                  <a:cubicBezTo>
                    <a:pt x="20776" y="21480"/>
                    <a:pt x="20911" y="21600"/>
                    <a:pt x="21060" y="21600"/>
                  </a:cubicBezTo>
                  <a:cubicBezTo>
                    <a:pt x="21358" y="21600"/>
                    <a:pt x="21600" y="21117"/>
                    <a:pt x="21600" y="20520"/>
                  </a:cubicBezTo>
                  <a:cubicBezTo>
                    <a:pt x="21600" y="20222"/>
                    <a:pt x="21540" y="19953"/>
                    <a:pt x="21442" y="19756"/>
                  </a:cubicBezTo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65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31BB936F-DD4C-4D13-8704-BB06A59FE34C}"/>
              </a:ext>
            </a:extLst>
          </p:cNvPr>
          <p:cNvSpPr/>
          <p:nvPr/>
        </p:nvSpPr>
        <p:spPr>
          <a:xfrm>
            <a:off x="0" y="5538158"/>
            <a:ext cx="24377650" cy="817784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59C2F3C2-4ED4-4C69-B8BA-88484CA083A3}"/>
              </a:ext>
            </a:extLst>
          </p:cNvPr>
          <p:cNvSpPr txBox="1"/>
          <p:nvPr/>
        </p:nvSpPr>
        <p:spPr>
          <a:xfrm>
            <a:off x="721072" y="956023"/>
            <a:ext cx="17601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How will Stakeholders Consume this Data?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161B7DB-F087-4CFE-8119-C6D2A8190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54" y="3053752"/>
            <a:ext cx="20925835" cy="950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25AB585-51DC-473A-9951-45AA87061ACE}"/>
              </a:ext>
            </a:extLst>
          </p:cNvPr>
          <p:cNvSpPr txBox="1"/>
          <p:nvPr/>
        </p:nvSpPr>
        <p:spPr>
          <a:xfrm>
            <a:off x="1690777" y="2134157"/>
            <a:ext cx="236536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0"/>
              </a:spcBef>
              <a:spcAft>
                <a:spcPts val="1200"/>
              </a:spcAft>
            </a:pPr>
            <a:r>
              <a:rPr lang="en-US" altLang="zh-CN" spc="600" dirty="0">
                <a:solidFill>
                  <a:schemeClr val="tx2"/>
                </a:solidFill>
                <a:latin typeface="Montserrat" panose="00000500000000000000" charset="0"/>
              </a:rPr>
              <a:t>Via a dashboard that can be viewed as overdose trends change spatially</a:t>
            </a:r>
          </a:p>
        </p:txBody>
      </p:sp>
    </p:spTree>
    <p:extLst>
      <p:ext uri="{BB962C8B-B14F-4D97-AF65-F5344CB8AC3E}">
        <p14:creationId xmlns:p14="http://schemas.microsoft.com/office/powerpoint/2010/main" val="3223643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968D029-7898-4BCB-97BF-CCE1B3908662}"/>
              </a:ext>
            </a:extLst>
          </p:cNvPr>
          <p:cNvSpPr/>
          <p:nvPr/>
        </p:nvSpPr>
        <p:spPr>
          <a:xfrm>
            <a:off x="0" y="-253042"/>
            <a:ext cx="24377650" cy="1012856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52">
            <a:extLst>
              <a:ext uri="{FF2B5EF4-FFF2-40B4-BE49-F238E27FC236}">
                <a16:creationId xmlns:a16="http://schemas.microsoft.com/office/drawing/2014/main" id="{5C3602AA-054E-4083-A481-2D0B41D904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" r="-11"/>
          <a:stretch/>
        </p:blipFill>
        <p:spPr>
          <a:xfrm>
            <a:off x="806558" y="2552700"/>
            <a:ext cx="14623787" cy="10424208"/>
          </a:xfrm>
          <a:prstGeom prst="rect">
            <a:avLst/>
          </a:prstGeom>
        </p:spPr>
      </p:pic>
      <p:pic>
        <p:nvPicPr>
          <p:cNvPr id="3" name="Picture 52" descr="iPhone6_mockup_front_white.png">
            <a:extLst>
              <a:ext uri="{FF2B5EF4-FFF2-40B4-BE49-F238E27FC236}">
                <a16:creationId xmlns:a16="http://schemas.microsoft.com/office/drawing/2014/main" id="{8352EFB8-089B-426E-BA43-DE2B9BCDD513}"/>
              </a:ext>
            </a:extLst>
          </p:cNvPr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"/>
          <a:stretch>
            <a:fillRect/>
          </a:stretch>
        </p:blipFill>
        <p:spPr>
          <a:xfrm>
            <a:off x="14677567" y="66714"/>
            <a:ext cx="8782354" cy="13582572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92A8618E-B793-4FCA-8855-3DBFF2246E1B}"/>
              </a:ext>
            </a:extLst>
          </p:cNvPr>
          <p:cNvSpPr txBox="1"/>
          <p:nvPr/>
        </p:nvSpPr>
        <p:spPr>
          <a:xfrm>
            <a:off x="721072" y="956023"/>
            <a:ext cx="17601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App wireframe  (Page 1)</a:t>
            </a:r>
            <a:endParaRPr lang="en-US" sz="5400" b="1" dirty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1FE722-6CEA-4340-BE44-BE1312362C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0" t="804" r="-1"/>
          <a:stretch/>
        </p:blipFill>
        <p:spPr>
          <a:xfrm>
            <a:off x="16348075" y="2199109"/>
            <a:ext cx="5330825" cy="962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6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D66728C-4597-4B0C-9A28-354236232B2A}"/>
              </a:ext>
            </a:extLst>
          </p:cNvPr>
          <p:cNvSpPr/>
          <p:nvPr/>
        </p:nvSpPr>
        <p:spPr>
          <a:xfrm>
            <a:off x="0" y="-253042"/>
            <a:ext cx="24377650" cy="994568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CBC11105-F81D-4489-82B3-4FEDC40882ED}"/>
              </a:ext>
            </a:extLst>
          </p:cNvPr>
          <p:cNvSpPr txBox="1"/>
          <p:nvPr/>
        </p:nvSpPr>
        <p:spPr>
          <a:xfrm>
            <a:off x="721072" y="956023"/>
            <a:ext cx="17601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App wireframe  (Page 2)</a:t>
            </a:r>
            <a:endParaRPr lang="en-US" sz="5400" b="1" dirty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pic>
        <p:nvPicPr>
          <p:cNvPr id="10" name="Picture 52" descr="iPhone6_mockup_front_white.png">
            <a:extLst>
              <a:ext uri="{FF2B5EF4-FFF2-40B4-BE49-F238E27FC236}">
                <a16:creationId xmlns:a16="http://schemas.microsoft.com/office/drawing/2014/main" id="{38616F3E-8976-4B9D-93B6-D122BF4FA908}"/>
              </a:ext>
            </a:extLst>
          </p:cNvPr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"/>
          <a:stretch>
            <a:fillRect/>
          </a:stretch>
        </p:blipFill>
        <p:spPr>
          <a:xfrm>
            <a:off x="14677567" y="66714"/>
            <a:ext cx="8782354" cy="135825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0BC55AF-E139-4EBA-B6FF-F09CEDAB9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t="592"/>
          <a:stretch/>
        </p:blipFill>
        <p:spPr>
          <a:xfrm>
            <a:off x="16370710" y="2199109"/>
            <a:ext cx="5300570" cy="9520625"/>
          </a:xfrm>
          <a:prstGeom prst="rect">
            <a:avLst/>
          </a:prstGeom>
        </p:spPr>
      </p:pic>
      <p:pic>
        <p:nvPicPr>
          <p:cNvPr id="14" name="Picture 52">
            <a:extLst>
              <a:ext uri="{FF2B5EF4-FFF2-40B4-BE49-F238E27FC236}">
                <a16:creationId xmlns:a16="http://schemas.microsoft.com/office/drawing/2014/main" id="{D35EDABC-748A-4CB6-8564-16DCC13522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/>
        </p:blipFill>
        <p:spPr>
          <a:xfrm>
            <a:off x="806558" y="2552700"/>
            <a:ext cx="14623787" cy="1042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9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31BB936F-DD4C-4D13-8704-BB06A59FE34C}"/>
              </a:ext>
            </a:extLst>
          </p:cNvPr>
          <p:cNvSpPr/>
          <p:nvPr/>
        </p:nvSpPr>
        <p:spPr>
          <a:xfrm>
            <a:off x="0" y="5538158"/>
            <a:ext cx="24377650" cy="81778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59C2F3C2-4ED4-4C69-B8BA-88484CA083A3}"/>
              </a:ext>
            </a:extLst>
          </p:cNvPr>
          <p:cNvSpPr txBox="1"/>
          <p:nvPr/>
        </p:nvSpPr>
        <p:spPr>
          <a:xfrm>
            <a:off x="721072" y="956023"/>
            <a:ext cx="17601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Use Cases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5AB585-51DC-473A-9951-45AA87061ACE}"/>
              </a:ext>
            </a:extLst>
          </p:cNvPr>
          <p:cNvSpPr txBox="1"/>
          <p:nvPr/>
        </p:nvSpPr>
        <p:spPr>
          <a:xfrm>
            <a:off x="2199554" y="2129430"/>
            <a:ext cx="236536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0"/>
              </a:spcBef>
              <a:spcAft>
                <a:spcPts val="1200"/>
              </a:spcAft>
            </a:pPr>
            <a:r>
              <a:rPr lang="en-US" altLang="zh-CN" b="1" spc="600" dirty="0">
                <a:solidFill>
                  <a:schemeClr val="tx2"/>
                </a:solidFill>
                <a:latin typeface="Montserrat" panose="00000500000000000000" charset="0"/>
              </a:rPr>
              <a:t>Use Case One: </a:t>
            </a:r>
            <a:r>
              <a:rPr lang="en-US" altLang="zh-CN" spc="600" dirty="0">
                <a:solidFill>
                  <a:schemeClr val="tx2"/>
                </a:solidFill>
                <a:latin typeface="Montserrat" panose="00000500000000000000" charset="0"/>
              </a:rPr>
              <a:t>Emergency Response</a:t>
            </a:r>
          </a:p>
        </p:txBody>
      </p:sp>
      <p:pic>
        <p:nvPicPr>
          <p:cNvPr id="6" name="Picture 4" descr="对勾图标小元素绿色正确勾装饰图标【高清其他AI素材】 - 素材so">
            <a:extLst>
              <a:ext uri="{FF2B5EF4-FFF2-40B4-BE49-F238E27FC236}">
                <a16:creationId xmlns:a16="http://schemas.microsoft.com/office/drawing/2014/main" id="{70BC9A28-064C-4253-9964-52CC1BF8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19" y="1667627"/>
            <a:ext cx="1569935" cy="156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37262EBD-0E9B-4205-8B4E-57CC5BA02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384" y="3043830"/>
            <a:ext cx="19208299" cy="999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9A87836-FF7E-4B97-8A10-2E39095BEA2D}"/>
              </a:ext>
            </a:extLst>
          </p:cNvPr>
          <p:cNvSpPr/>
          <p:nvPr/>
        </p:nvSpPr>
        <p:spPr>
          <a:xfrm>
            <a:off x="-60385" y="11297265"/>
            <a:ext cx="24498420" cy="2646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43B136-D5CF-4477-BD0C-93826E3D1649}"/>
              </a:ext>
            </a:extLst>
          </p:cNvPr>
          <p:cNvSpPr txBox="1"/>
          <p:nvPr/>
        </p:nvSpPr>
        <p:spPr>
          <a:xfrm>
            <a:off x="1174232" y="11927107"/>
            <a:ext cx="209960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ts val="0"/>
              </a:spcBef>
              <a:spcAft>
                <a:spcPts val="1200"/>
              </a:spcAft>
            </a:pPr>
            <a:r>
              <a:rPr lang="en-US" altLang="zh-CN" sz="6000" b="1" dirty="0">
                <a:solidFill>
                  <a:schemeClr val="bg1"/>
                </a:solidFill>
                <a:cs typeface="+mn-ea"/>
              </a:rPr>
              <a:t>Ambulance Service  Reach You in Time !!!</a:t>
            </a:r>
          </a:p>
        </p:txBody>
      </p:sp>
    </p:spTree>
    <p:extLst>
      <p:ext uri="{BB962C8B-B14F-4D97-AF65-F5344CB8AC3E}">
        <p14:creationId xmlns:p14="http://schemas.microsoft.com/office/powerpoint/2010/main" val="95098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31BB936F-DD4C-4D13-8704-BB06A59FE34C}"/>
              </a:ext>
            </a:extLst>
          </p:cNvPr>
          <p:cNvSpPr/>
          <p:nvPr/>
        </p:nvSpPr>
        <p:spPr>
          <a:xfrm>
            <a:off x="0" y="5538158"/>
            <a:ext cx="24377650" cy="81778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59C2F3C2-4ED4-4C69-B8BA-88484CA083A3}"/>
              </a:ext>
            </a:extLst>
          </p:cNvPr>
          <p:cNvSpPr txBox="1"/>
          <p:nvPr/>
        </p:nvSpPr>
        <p:spPr>
          <a:xfrm>
            <a:off x="721072" y="956023"/>
            <a:ext cx="17601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Use Cases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5AB585-51DC-473A-9951-45AA87061ACE}"/>
              </a:ext>
            </a:extLst>
          </p:cNvPr>
          <p:cNvSpPr txBox="1"/>
          <p:nvPr/>
        </p:nvSpPr>
        <p:spPr>
          <a:xfrm>
            <a:off x="2199554" y="2129430"/>
            <a:ext cx="236536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0"/>
              </a:spcBef>
              <a:spcAft>
                <a:spcPts val="1200"/>
              </a:spcAft>
            </a:pPr>
            <a:r>
              <a:rPr lang="en-US" altLang="zh-CN" b="1" spc="600" dirty="0">
                <a:solidFill>
                  <a:schemeClr val="tx2"/>
                </a:solidFill>
                <a:latin typeface="Montserrat" panose="00000500000000000000" charset="0"/>
              </a:rPr>
              <a:t>Use Case Two</a:t>
            </a:r>
            <a:r>
              <a:rPr lang="zh-CN" altLang="en-US" b="1" spc="600" dirty="0">
                <a:solidFill>
                  <a:schemeClr val="tx2"/>
                </a:solidFill>
                <a:latin typeface="Montserrat" panose="00000500000000000000" charset="0"/>
              </a:rPr>
              <a:t>：</a:t>
            </a:r>
            <a:r>
              <a:rPr lang="en-US" altLang="zh-CN" spc="600" dirty="0">
                <a:solidFill>
                  <a:schemeClr val="tx2"/>
                </a:solidFill>
                <a:latin typeface="Montserrat" panose="00000500000000000000" charset="0"/>
              </a:rPr>
              <a:t>Improve Naloxone Distribution</a:t>
            </a:r>
          </a:p>
        </p:txBody>
      </p:sp>
      <p:pic>
        <p:nvPicPr>
          <p:cNvPr id="6" name="Picture 4" descr="对勾图标小元素绿色正确勾装饰图标【高清其他AI素材】 - 素材so">
            <a:extLst>
              <a:ext uri="{FF2B5EF4-FFF2-40B4-BE49-F238E27FC236}">
                <a16:creationId xmlns:a16="http://schemas.microsoft.com/office/drawing/2014/main" id="{70BC9A28-064C-4253-9964-52CC1BF8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19" y="1667627"/>
            <a:ext cx="1569935" cy="156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408690B-1550-42A8-944A-F541CDB22820}"/>
              </a:ext>
            </a:extLst>
          </p:cNvPr>
          <p:cNvGrpSpPr/>
          <p:nvPr/>
        </p:nvGrpSpPr>
        <p:grpSpPr>
          <a:xfrm>
            <a:off x="1706081" y="3487639"/>
            <a:ext cx="20965487" cy="9272338"/>
            <a:chOff x="1799303" y="3487639"/>
            <a:chExt cx="11568810" cy="511650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326CD34A-F0AF-4F0C-9326-7E3B76AC7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9303" y="3538010"/>
              <a:ext cx="5558971" cy="5066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2DA7DBA8-4FA8-4AE8-97BB-203A41263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964" y="3487639"/>
              <a:ext cx="5906149" cy="495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800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54;p13">
            <a:extLst>
              <a:ext uri="{FF2B5EF4-FFF2-40B4-BE49-F238E27FC236}">
                <a16:creationId xmlns:a16="http://schemas.microsoft.com/office/drawing/2014/main" id="{1796C6F9-E9E6-40A0-B76C-588AA6DEC35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385" r="286" b="126"/>
          <a:stretch/>
        </p:blipFill>
        <p:spPr>
          <a:xfrm>
            <a:off x="0" y="-1"/>
            <a:ext cx="24377650" cy="137365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9158BEA-E705-4553-ADE4-A46F71CC770C}"/>
              </a:ext>
            </a:extLst>
          </p:cNvPr>
          <p:cNvSpPr/>
          <p:nvPr/>
        </p:nvSpPr>
        <p:spPr>
          <a:xfrm>
            <a:off x="0" y="-1"/>
            <a:ext cx="24377650" cy="13716001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8AD7EE1-A0DE-4E3D-846B-458A0FD72D69}"/>
              </a:ext>
            </a:extLst>
          </p:cNvPr>
          <p:cNvSpPr/>
          <p:nvPr/>
        </p:nvSpPr>
        <p:spPr>
          <a:xfrm>
            <a:off x="1769806" y="4807974"/>
            <a:ext cx="20087304" cy="7108723"/>
          </a:xfrm>
          <a:prstGeom prst="rect">
            <a:avLst/>
          </a:prstGeom>
          <a:solidFill>
            <a:schemeClr val="accent2">
              <a:lumMod val="20000"/>
              <a:lumOff val="80000"/>
              <a:alpha val="69804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497961" y="3061789"/>
            <a:ext cx="12359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spc="600" dirty="0">
                <a:solidFill>
                  <a:schemeClr val="tx2">
                    <a:lumMod val="95000"/>
                    <a:lumOff val="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THANKS</a:t>
            </a:r>
            <a:endParaRPr lang="en-US" sz="8800" b="1" spc="600" dirty="0">
              <a:solidFill>
                <a:schemeClr val="tx2">
                  <a:lumMod val="95000"/>
                  <a:lumOff val="5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BFE27FA7-59F1-4B92-859B-6121BCA7C7E9}"/>
              </a:ext>
            </a:extLst>
          </p:cNvPr>
          <p:cNvGrpSpPr/>
          <p:nvPr/>
        </p:nvGrpSpPr>
        <p:grpSpPr>
          <a:xfrm>
            <a:off x="2732666" y="7393093"/>
            <a:ext cx="8213260" cy="2388104"/>
            <a:chOff x="2325585" y="5536367"/>
            <a:chExt cx="8213260" cy="2388104"/>
          </a:xfrm>
        </p:grpSpPr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686D3E26-4F1D-4443-92A3-8278B4767481}"/>
                </a:ext>
              </a:extLst>
            </p:cNvPr>
            <p:cNvSpPr txBox="1"/>
            <p:nvPr/>
          </p:nvSpPr>
          <p:spPr>
            <a:xfrm>
              <a:off x="2325585" y="7462806"/>
              <a:ext cx="8213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600" dirty="0"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</a:rPr>
                <a:t>SIMPLE BUT POWERFUL.</a:t>
              </a:r>
              <a:endParaRPr lang="en-US" sz="2400" b="1" spc="600" dirty="0">
                <a:latin typeface="Montserrat Extra" charset="0"/>
                <a:ea typeface="Montserrat Extra" charset="0"/>
                <a:cs typeface="Montserrat Extra" charset="0"/>
              </a:endParaRP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EF3757D5-BCE2-40B3-98F7-15BB3B494529}"/>
                </a:ext>
              </a:extLst>
            </p:cNvPr>
            <p:cNvSpPr txBox="1"/>
            <p:nvPr/>
          </p:nvSpPr>
          <p:spPr>
            <a:xfrm>
              <a:off x="2325586" y="5536367"/>
              <a:ext cx="50753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tx2"/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</a:rPr>
                <a:t>CONTACT</a:t>
              </a:r>
            </a:p>
            <a:p>
              <a:r>
                <a:rPr lang="en-US" sz="5400" b="1" dirty="0">
                  <a:solidFill>
                    <a:schemeClr val="tx2"/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</a:rPr>
                <a:t>US.</a:t>
              </a:r>
            </a:p>
          </p:txBody>
        </p:sp>
      </p:grpSp>
      <p:grpSp>
        <p:nvGrpSpPr>
          <p:cNvPr id="16" name="Group 1">
            <a:extLst>
              <a:ext uri="{FF2B5EF4-FFF2-40B4-BE49-F238E27FC236}">
                <a16:creationId xmlns:a16="http://schemas.microsoft.com/office/drawing/2014/main" id="{6960127C-6F51-4AF0-8397-8AEE69F1DB19}"/>
              </a:ext>
            </a:extLst>
          </p:cNvPr>
          <p:cNvGrpSpPr/>
          <p:nvPr/>
        </p:nvGrpSpPr>
        <p:grpSpPr>
          <a:xfrm>
            <a:off x="9729221" y="6121591"/>
            <a:ext cx="11113708" cy="4621138"/>
            <a:chOff x="9859963" y="4781276"/>
            <a:chExt cx="11113708" cy="4621138"/>
          </a:xfrm>
        </p:grpSpPr>
        <p:grpSp>
          <p:nvGrpSpPr>
            <p:cNvPr id="17" name="Group 20">
              <a:extLst>
                <a:ext uri="{FF2B5EF4-FFF2-40B4-BE49-F238E27FC236}">
                  <a16:creationId xmlns:a16="http://schemas.microsoft.com/office/drawing/2014/main" id="{87EF3EC0-D058-4742-BEC1-27CEBDFD7AA0}"/>
                </a:ext>
              </a:extLst>
            </p:cNvPr>
            <p:cNvGrpSpPr/>
            <p:nvPr/>
          </p:nvGrpSpPr>
          <p:grpSpPr>
            <a:xfrm>
              <a:off x="9871408" y="8796782"/>
              <a:ext cx="2856361" cy="605632"/>
              <a:chOff x="3599699" y="9482257"/>
              <a:chExt cx="2719843" cy="576686"/>
            </a:xfrm>
            <a:solidFill>
              <a:schemeClr val="bg1">
                <a:lumMod val="75000"/>
              </a:schemeClr>
            </a:solidFill>
          </p:grpSpPr>
          <p:sp>
            <p:nvSpPr>
              <p:cNvPr id="30" name="Shape 2859">
                <a:extLst>
                  <a:ext uri="{FF2B5EF4-FFF2-40B4-BE49-F238E27FC236}">
                    <a16:creationId xmlns:a16="http://schemas.microsoft.com/office/drawing/2014/main" id="{7525124D-2BCF-4378-81DF-8E005859BC2F}"/>
                  </a:ext>
                </a:extLst>
              </p:cNvPr>
              <p:cNvSpPr/>
              <p:nvPr/>
            </p:nvSpPr>
            <p:spPr>
              <a:xfrm>
                <a:off x="3599699" y="9482258"/>
                <a:ext cx="558655" cy="5586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8"/>
                      <a:pt x="5377" y="982"/>
                      <a:pt x="10800" y="982"/>
                    </a:cubicBezTo>
                    <a:cubicBezTo>
                      <a:pt x="16223" y="982"/>
                      <a:pt x="20618" y="5378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moveTo>
                      <a:pt x="15929" y="7018"/>
                    </a:moveTo>
                    <a:cubicBezTo>
                      <a:pt x="15539" y="7246"/>
                      <a:pt x="15108" y="7411"/>
                      <a:pt x="14650" y="7500"/>
                    </a:cubicBezTo>
                    <a:cubicBezTo>
                      <a:pt x="14282" y="7114"/>
                      <a:pt x="13759" y="6874"/>
                      <a:pt x="13179" y="6874"/>
                    </a:cubicBezTo>
                    <a:cubicBezTo>
                      <a:pt x="12067" y="6874"/>
                      <a:pt x="11165" y="7762"/>
                      <a:pt x="11165" y="8856"/>
                    </a:cubicBezTo>
                    <a:cubicBezTo>
                      <a:pt x="11165" y="9011"/>
                      <a:pt x="11183" y="9162"/>
                      <a:pt x="11217" y="9308"/>
                    </a:cubicBezTo>
                    <a:cubicBezTo>
                      <a:pt x="9543" y="9225"/>
                      <a:pt x="8059" y="8436"/>
                      <a:pt x="7065" y="7236"/>
                    </a:cubicBezTo>
                    <a:cubicBezTo>
                      <a:pt x="6892" y="7530"/>
                      <a:pt x="6793" y="7869"/>
                      <a:pt x="6793" y="8233"/>
                    </a:cubicBezTo>
                    <a:cubicBezTo>
                      <a:pt x="6793" y="8921"/>
                      <a:pt x="7148" y="9528"/>
                      <a:pt x="7689" y="9883"/>
                    </a:cubicBezTo>
                    <a:cubicBezTo>
                      <a:pt x="7359" y="9873"/>
                      <a:pt x="7048" y="9784"/>
                      <a:pt x="6776" y="9635"/>
                    </a:cubicBezTo>
                    <a:cubicBezTo>
                      <a:pt x="6776" y="9644"/>
                      <a:pt x="6776" y="9651"/>
                      <a:pt x="6776" y="9660"/>
                    </a:cubicBezTo>
                    <a:cubicBezTo>
                      <a:pt x="6776" y="10621"/>
                      <a:pt x="7471" y="11422"/>
                      <a:pt x="8392" y="11604"/>
                    </a:cubicBezTo>
                    <a:cubicBezTo>
                      <a:pt x="8223" y="11650"/>
                      <a:pt x="8045" y="11673"/>
                      <a:pt x="7861" y="11673"/>
                    </a:cubicBezTo>
                    <a:cubicBezTo>
                      <a:pt x="7732" y="11673"/>
                      <a:pt x="7605" y="11661"/>
                      <a:pt x="7483" y="11638"/>
                    </a:cubicBezTo>
                    <a:cubicBezTo>
                      <a:pt x="7739" y="12426"/>
                      <a:pt x="8483" y="12999"/>
                      <a:pt x="9364" y="13015"/>
                    </a:cubicBezTo>
                    <a:cubicBezTo>
                      <a:pt x="8674" y="13547"/>
                      <a:pt x="7806" y="13863"/>
                      <a:pt x="6862" y="13863"/>
                    </a:cubicBezTo>
                    <a:cubicBezTo>
                      <a:pt x="6699" y="13863"/>
                      <a:pt x="6540" y="13855"/>
                      <a:pt x="6382" y="13837"/>
                    </a:cubicBezTo>
                    <a:cubicBezTo>
                      <a:pt x="7274" y="14398"/>
                      <a:pt x="8332" y="14727"/>
                      <a:pt x="9470" y="14727"/>
                    </a:cubicBezTo>
                    <a:cubicBezTo>
                      <a:pt x="13175" y="14727"/>
                      <a:pt x="15201" y="11706"/>
                      <a:pt x="15201" y="9086"/>
                    </a:cubicBezTo>
                    <a:cubicBezTo>
                      <a:pt x="15201" y="9000"/>
                      <a:pt x="15199" y="8915"/>
                      <a:pt x="15195" y="8830"/>
                    </a:cubicBezTo>
                    <a:cubicBezTo>
                      <a:pt x="15588" y="8550"/>
                      <a:pt x="15930" y="8201"/>
                      <a:pt x="16200" y="7804"/>
                    </a:cubicBezTo>
                    <a:cubicBezTo>
                      <a:pt x="15839" y="7961"/>
                      <a:pt x="15451" y="8067"/>
                      <a:pt x="15043" y="8115"/>
                    </a:cubicBezTo>
                    <a:cubicBezTo>
                      <a:pt x="15459" y="7870"/>
                      <a:pt x="15778" y="7482"/>
                      <a:pt x="15929" y="7018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656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000"/>
              </a:p>
            </p:txBody>
          </p:sp>
          <p:sp>
            <p:nvSpPr>
              <p:cNvPr id="31" name="Shape 2860">
                <a:extLst>
                  <a:ext uri="{FF2B5EF4-FFF2-40B4-BE49-F238E27FC236}">
                    <a16:creationId xmlns:a16="http://schemas.microsoft.com/office/drawing/2014/main" id="{2822F343-BD9D-4D65-BC57-FB3B5385C9C9}"/>
                  </a:ext>
                </a:extLst>
              </p:cNvPr>
              <p:cNvSpPr/>
              <p:nvPr/>
            </p:nvSpPr>
            <p:spPr>
              <a:xfrm>
                <a:off x="4320095" y="9482258"/>
                <a:ext cx="558655" cy="5586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76" y="8468"/>
                    </a:moveTo>
                    <a:cubicBezTo>
                      <a:pt x="11776" y="8071"/>
                      <a:pt x="11817" y="7858"/>
                      <a:pt x="12428" y="7858"/>
                    </a:cubicBezTo>
                    <a:lnTo>
                      <a:pt x="13244" y="7858"/>
                    </a:lnTo>
                    <a:lnTo>
                      <a:pt x="13244" y="6381"/>
                    </a:lnTo>
                    <a:lnTo>
                      <a:pt x="11938" y="6381"/>
                    </a:lnTo>
                    <a:cubicBezTo>
                      <a:pt x="10369" y="6381"/>
                      <a:pt x="9816" y="7120"/>
                      <a:pt x="9816" y="8363"/>
                    </a:cubicBezTo>
                    <a:lnTo>
                      <a:pt x="9816" y="9322"/>
                    </a:lnTo>
                    <a:lnTo>
                      <a:pt x="8837" y="9322"/>
                    </a:lnTo>
                    <a:lnTo>
                      <a:pt x="8837" y="10800"/>
                    </a:lnTo>
                    <a:lnTo>
                      <a:pt x="9816" y="10800"/>
                    </a:lnTo>
                    <a:lnTo>
                      <a:pt x="9816" y="15219"/>
                    </a:lnTo>
                    <a:lnTo>
                      <a:pt x="11774" y="15219"/>
                    </a:lnTo>
                    <a:lnTo>
                      <a:pt x="11774" y="10800"/>
                    </a:lnTo>
                    <a:lnTo>
                      <a:pt x="13081" y="10800"/>
                    </a:lnTo>
                    <a:lnTo>
                      <a:pt x="13254" y="9322"/>
                    </a:lnTo>
                    <a:lnTo>
                      <a:pt x="11774" y="9322"/>
                    </a:lnTo>
                    <a:cubicBezTo>
                      <a:pt x="11774" y="9322"/>
                      <a:pt x="11776" y="8468"/>
                      <a:pt x="11776" y="8468"/>
                    </a:cubicBezTo>
                    <a:close/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8"/>
                      <a:pt x="5377" y="982"/>
                      <a:pt x="10800" y="982"/>
                    </a:cubicBezTo>
                    <a:cubicBezTo>
                      <a:pt x="16223" y="982"/>
                      <a:pt x="20618" y="5378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656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000"/>
              </a:p>
            </p:txBody>
          </p:sp>
          <p:sp>
            <p:nvSpPr>
              <p:cNvPr id="32" name="Shape 2865">
                <a:extLst>
                  <a:ext uri="{FF2B5EF4-FFF2-40B4-BE49-F238E27FC236}">
                    <a16:creationId xmlns:a16="http://schemas.microsoft.com/office/drawing/2014/main" id="{252EF05A-D907-49BF-8D91-BD097A2B2541}"/>
                  </a:ext>
                </a:extLst>
              </p:cNvPr>
              <p:cNvSpPr/>
              <p:nvPr/>
            </p:nvSpPr>
            <p:spPr>
              <a:xfrm>
                <a:off x="5040491" y="9482257"/>
                <a:ext cx="558655" cy="5586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8"/>
                      <a:pt x="5377" y="982"/>
                      <a:pt x="10800" y="982"/>
                    </a:cubicBezTo>
                    <a:cubicBezTo>
                      <a:pt x="16223" y="982"/>
                      <a:pt x="20618" y="5378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0800" y="0"/>
                    </a:moveTo>
                    <a:cubicBezTo>
                      <a:pt x="4836" y="0"/>
                      <a:pt x="0" y="4835"/>
                      <a:pt x="0" y="10800"/>
                    </a:cubicBezTo>
                    <a:cubicBezTo>
                      <a:pt x="0" y="16765"/>
                      <a:pt x="4836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moveTo>
                      <a:pt x="13430" y="9320"/>
                    </a:moveTo>
                    <a:cubicBezTo>
                      <a:pt x="11975" y="9320"/>
                      <a:pt x="11780" y="10196"/>
                      <a:pt x="11780" y="10196"/>
                    </a:cubicBezTo>
                    <a:lnTo>
                      <a:pt x="11782" y="9327"/>
                    </a:lnTo>
                    <a:lnTo>
                      <a:pt x="9818" y="9327"/>
                    </a:lnTo>
                    <a:lnTo>
                      <a:pt x="9818" y="14727"/>
                    </a:lnTo>
                    <a:lnTo>
                      <a:pt x="11782" y="14727"/>
                    </a:lnTo>
                    <a:lnTo>
                      <a:pt x="11782" y="11782"/>
                    </a:lnTo>
                    <a:cubicBezTo>
                      <a:pt x="11782" y="11782"/>
                      <a:pt x="11782" y="10793"/>
                      <a:pt x="12616" y="10793"/>
                    </a:cubicBezTo>
                    <a:cubicBezTo>
                      <a:pt x="13086" y="10793"/>
                      <a:pt x="13255" y="11232"/>
                      <a:pt x="13255" y="11782"/>
                    </a:cubicBezTo>
                    <a:lnTo>
                      <a:pt x="13255" y="14727"/>
                    </a:lnTo>
                    <a:lnTo>
                      <a:pt x="15218" y="14727"/>
                    </a:lnTo>
                    <a:lnTo>
                      <a:pt x="15218" y="11782"/>
                    </a:lnTo>
                    <a:cubicBezTo>
                      <a:pt x="15218" y="10245"/>
                      <a:pt x="14550" y="9320"/>
                      <a:pt x="13430" y="9320"/>
                    </a:cubicBezTo>
                    <a:moveTo>
                      <a:pt x="6873" y="14727"/>
                    </a:moveTo>
                    <a:lnTo>
                      <a:pt x="8829" y="14727"/>
                    </a:lnTo>
                    <a:lnTo>
                      <a:pt x="8829" y="9320"/>
                    </a:lnTo>
                    <a:lnTo>
                      <a:pt x="6873" y="9320"/>
                    </a:lnTo>
                    <a:cubicBezTo>
                      <a:pt x="6873" y="9320"/>
                      <a:pt x="6873" y="14727"/>
                      <a:pt x="6873" y="14727"/>
                    </a:cubicBezTo>
                    <a:close/>
                    <a:moveTo>
                      <a:pt x="7851" y="6873"/>
                    </a:moveTo>
                    <a:cubicBezTo>
                      <a:pt x="7311" y="6873"/>
                      <a:pt x="6873" y="7313"/>
                      <a:pt x="6873" y="7856"/>
                    </a:cubicBezTo>
                    <a:cubicBezTo>
                      <a:pt x="6873" y="8399"/>
                      <a:pt x="7311" y="8839"/>
                      <a:pt x="7851" y="8839"/>
                    </a:cubicBezTo>
                    <a:cubicBezTo>
                      <a:pt x="8391" y="8839"/>
                      <a:pt x="8829" y="8399"/>
                      <a:pt x="8829" y="7856"/>
                    </a:cubicBezTo>
                    <a:cubicBezTo>
                      <a:pt x="8829" y="7313"/>
                      <a:pt x="8391" y="6873"/>
                      <a:pt x="7851" y="6873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656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000"/>
              </a:p>
            </p:txBody>
          </p:sp>
          <p:sp>
            <p:nvSpPr>
              <p:cNvPr id="33" name="Shape 2869">
                <a:extLst>
                  <a:ext uri="{FF2B5EF4-FFF2-40B4-BE49-F238E27FC236}">
                    <a16:creationId xmlns:a16="http://schemas.microsoft.com/office/drawing/2014/main" id="{2DEF64E8-A733-47B6-8D98-A3B5AD490A23}"/>
                  </a:ext>
                </a:extLst>
              </p:cNvPr>
              <p:cNvSpPr/>
              <p:nvPr/>
            </p:nvSpPr>
            <p:spPr>
              <a:xfrm>
                <a:off x="5760887" y="9500288"/>
                <a:ext cx="558655" cy="5586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27" y="13745"/>
                    </a:moveTo>
                    <a:cubicBezTo>
                      <a:pt x="14727" y="14287"/>
                      <a:pt x="14287" y="14727"/>
                      <a:pt x="13745" y="14727"/>
                    </a:cubicBezTo>
                    <a:lnTo>
                      <a:pt x="7855" y="14727"/>
                    </a:lnTo>
                    <a:cubicBezTo>
                      <a:pt x="7313" y="14727"/>
                      <a:pt x="6873" y="14287"/>
                      <a:pt x="6873" y="13745"/>
                    </a:cubicBezTo>
                    <a:lnTo>
                      <a:pt x="6873" y="10309"/>
                    </a:lnTo>
                    <a:lnTo>
                      <a:pt x="7904" y="10309"/>
                    </a:lnTo>
                    <a:cubicBezTo>
                      <a:pt x="7877" y="10470"/>
                      <a:pt x="7855" y="10632"/>
                      <a:pt x="7855" y="10800"/>
                    </a:cubicBezTo>
                    <a:cubicBezTo>
                      <a:pt x="7855" y="12427"/>
                      <a:pt x="9173" y="13745"/>
                      <a:pt x="10800" y="13745"/>
                    </a:cubicBezTo>
                    <a:cubicBezTo>
                      <a:pt x="12426" y="13745"/>
                      <a:pt x="13745" y="12427"/>
                      <a:pt x="13745" y="10800"/>
                    </a:cubicBezTo>
                    <a:cubicBezTo>
                      <a:pt x="13745" y="10632"/>
                      <a:pt x="13723" y="10470"/>
                      <a:pt x="13696" y="10309"/>
                    </a:cubicBezTo>
                    <a:lnTo>
                      <a:pt x="14727" y="10309"/>
                    </a:lnTo>
                    <a:cubicBezTo>
                      <a:pt x="14727" y="10309"/>
                      <a:pt x="14727" y="13745"/>
                      <a:pt x="14727" y="13745"/>
                    </a:cubicBezTo>
                    <a:close/>
                    <a:moveTo>
                      <a:pt x="10800" y="8836"/>
                    </a:moveTo>
                    <a:cubicBezTo>
                      <a:pt x="11884" y="8836"/>
                      <a:pt x="12764" y="9716"/>
                      <a:pt x="12764" y="10800"/>
                    </a:cubicBezTo>
                    <a:cubicBezTo>
                      <a:pt x="12764" y="11884"/>
                      <a:pt x="11884" y="12764"/>
                      <a:pt x="10800" y="12764"/>
                    </a:cubicBezTo>
                    <a:cubicBezTo>
                      <a:pt x="9716" y="12764"/>
                      <a:pt x="8836" y="11884"/>
                      <a:pt x="8836" y="10800"/>
                    </a:cubicBezTo>
                    <a:cubicBezTo>
                      <a:pt x="8836" y="9716"/>
                      <a:pt x="9716" y="8836"/>
                      <a:pt x="10800" y="8836"/>
                    </a:cubicBezTo>
                    <a:moveTo>
                      <a:pt x="12764" y="7364"/>
                    </a:moveTo>
                    <a:lnTo>
                      <a:pt x="14236" y="7364"/>
                    </a:lnTo>
                    <a:lnTo>
                      <a:pt x="14236" y="8836"/>
                    </a:lnTo>
                    <a:lnTo>
                      <a:pt x="12764" y="8836"/>
                    </a:lnTo>
                    <a:cubicBezTo>
                      <a:pt x="12764" y="8836"/>
                      <a:pt x="12764" y="7364"/>
                      <a:pt x="12764" y="7364"/>
                    </a:cubicBezTo>
                    <a:close/>
                    <a:moveTo>
                      <a:pt x="13745" y="5891"/>
                    </a:moveTo>
                    <a:lnTo>
                      <a:pt x="7855" y="5891"/>
                    </a:lnTo>
                    <a:cubicBezTo>
                      <a:pt x="6770" y="5891"/>
                      <a:pt x="5891" y="6770"/>
                      <a:pt x="5891" y="7855"/>
                    </a:cubicBezTo>
                    <a:lnTo>
                      <a:pt x="5891" y="13745"/>
                    </a:lnTo>
                    <a:cubicBezTo>
                      <a:pt x="5891" y="14830"/>
                      <a:pt x="6770" y="15709"/>
                      <a:pt x="7855" y="15709"/>
                    </a:cubicBezTo>
                    <a:lnTo>
                      <a:pt x="13745" y="15709"/>
                    </a:lnTo>
                    <a:cubicBezTo>
                      <a:pt x="14830" y="15709"/>
                      <a:pt x="15709" y="14830"/>
                      <a:pt x="15709" y="13745"/>
                    </a:cubicBezTo>
                    <a:lnTo>
                      <a:pt x="15709" y="7855"/>
                    </a:lnTo>
                    <a:cubicBezTo>
                      <a:pt x="15709" y="6770"/>
                      <a:pt x="14830" y="5891"/>
                      <a:pt x="13745" y="5891"/>
                    </a:cubicBezTo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8"/>
                      <a:pt x="5377" y="982"/>
                      <a:pt x="10800" y="982"/>
                    </a:cubicBezTo>
                    <a:cubicBezTo>
                      <a:pt x="16223" y="982"/>
                      <a:pt x="20618" y="5378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656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000"/>
              </a:p>
            </p:txBody>
          </p:sp>
        </p:grpSp>
        <p:grpSp>
          <p:nvGrpSpPr>
            <p:cNvPr id="18" name="Group 25">
              <a:extLst>
                <a:ext uri="{FF2B5EF4-FFF2-40B4-BE49-F238E27FC236}">
                  <a16:creationId xmlns:a16="http://schemas.microsoft.com/office/drawing/2014/main" id="{0AC14BBD-B068-49A4-9097-2C95B9862B29}"/>
                </a:ext>
              </a:extLst>
            </p:cNvPr>
            <p:cNvGrpSpPr/>
            <p:nvPr/>
          </p:nvGrpSpPr>
          <p:grpSpPr>
            <a:xfrm>
              <a:off x="9859963" y="4781276"/>
              <a:ext cx="11113708" cy="3562267"/>
              <a:chOff x="13061973" y="4602579"/>
              <a:chExt cx="11113708" cy="3562267"/>
            </a:xfrm>
          </p:grpSpPr>
          <p:sp>
            <p:nvSpPr>
              <p:cNvPr id="19" name="TextBox 26">
                <a:extLst>
                  <a:ext uri="{FF2B5EF4-FFF2-40B4-BE49-F238E27FC236}">
                    <a16:creationId xmlns:a16="http://schemas.microsoft.com/office/drawing/2014/main" id="{937CE535-0831-4D29-99F8-08613E4CF3ED}"/>
                  </a:ext>
                </a:extLst>
              </p:cNvPr>
              <p:cNvSpPr txBox="1"/>
              <p:nvPr/>
            </p:nvSpPr>
            <p:spPr>
              <a:xfrm>
                <a:off x="13061973" y="4602579"/>
                <a:ext cx="27895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spc="600" dirty="0">
                    <a:solidFill>
                      <a:schemeClr val="tx2"/>
                    </a:solidFill>
                    <a:latin typeface="Montserrat" panose="00000500000000000000" charset="0"/>
                    <a:ea typeface="Montserrat" panose="00000500000000000000" charset="0"/>
                    <a:cs typeface="Montserrat" panose="00000500000000000000" charset="0"/>
                  </a:rPr>
                  <a:t>LOCATION</a:t>
                </a:r>
              </a:p>
            </p:txBody>
          </p:sp>
          <p:sp>
            <p:nvSpPr>
              <p:cNvPr id="23" name="TextBox 27">
                <a:extLst>
                  <a:ext uri="{FF2B5EF4-FFF2-40B4-BE49-F238E27FC236}">
                    <a16:creationId xmlns:a16="http://schemas.microsoft.com/office/drawing/2014/main" id="{0228E64A-367C-42DA-A071-3B3AB58E75F0}"/>
                  </a:ext>
                </a:extLst>
              </p:cNvPr>
              <p:cNvSpPr txBox="1"/>
              <p:nvPr/>
            </p:nvSpPr>
            <p:spPr>
              <a:xfrm>
                <a:off x="13061973" y="5250221"/>
                <a:ext cx="5703105" cy="963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spc="300" dirty="0">
                    <a:solidFill>
                      <a:schemeClr val="tx2"/>
                    </a:solidFill>
                    <a:latin typeface="Montserrat Light" panose="00000400000000000000" charset="0"/>
                    <a:ea typeface="Montserrat Light" panose="00000400000000000000" charset="0"/>
                    <a:cs typeface="Montserrat Light" panose="00000400000000000000" charset="0"/>
                  </a:rPr>
                  <a:t>1760 5</a:t>
                </a:r>
                <a:r>
                  <a:rPr lang="en-US" sz="2000" spc="300" baseline="30000" dirty="0">
                    <a:solidFill>
                      <a:schemeClr val="tx2"/>
                    </a:solidFill>
                    <a:latin typeface="Montserrat Light" panose="00000400000000000000" charset="0"/>
                    <a:ea typeface="Montserrat Light" panose="00000400000000000000" charset="0"/>
                    <a:cs typeface="Montserrat Light" panose="00000400000000000000" charset="0"/>
                  </a:rPr>
                  <a:t>th</a:t>
                </a:r>
                <a:r>
                  <a:rPr lang="en-US" sz="2000" spc="300" dirty="0">
                    <a:solidFill>
                      <a:schemeClr val="tx2"/>
                    </a:solidFill>
                    <a:latin typeface="Montserrat Light" panose="00000400000000000000" charset="0"/>
                    <a:ea typeface="Montserrat Light" panose="00000400000000000000" charset="0"/>
                    <a:cs typeface="Montserrat Light" panose="00000400000000000000" charset="0"/>
                  </a:rPr>
                  <a:t> Avenue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spc="300">
                    <a:solidFill>
                      <a:schemeClr val="tx2"/>
                    </a:solidFill>
                    <a:latin typeface="Montserrat Light" panose="00000400000000000000" charset="0"/>
                    <a:ea typeface="Montserrat Light" panose="00000400000000000000" charset="0"/>
                    <a:cs typeface="Montserrat Light" panose="00000400000000000000" charset="0"/>
                  </a:rPr>
                  <a:t>Mesa </a:t>
                </a:r>
                <a:r>
                  <a:rPr lang="en-US" sz="2000" spc="300">
                    <a:solidFill>
                      <a:schemeClr val="tx2"/>
                    </a:solidFill>
                    <a:latin typeface="Montserrat Light" panose="00000400000000000000" charset="0"/>
                    <a:ea typeface="Montserrat Light" panose="00000400000000000000" charset="0"/>
                    <a:cs typeface="Montserrat Light" panose="00000400000000000000" charset="0"/>
                  </a:rPr>
                  <a:t>City</a:t>
                </a:r>
                <a:endParaRPr lang="en-US" sz="2000" spc="300" dirty="0">
                  <a:solidFill>
                    <a:schemeClr val="tx2"/>
                  </a:solidFill>
                  <a:latin typeface="Montserrat Light" panose="00000400000000000000" charset="0"/>
                  <a:ea typeface="Montserrat Light" panose="00000400000000000000" charset="0"/>
                  <a:cs typeface="Montserrat Light" panose="00000400000000000000" charset="0"/>
                </a:endParaRPr>
              </a:p>
            </p:txBody>
          </p:sp>
          <p:sp>
            <p:nvSpPr>
              <p:cNvPr id="24" name="TextBox 28">
                <a:extLst>
                  <a:ext uri="{FF2B5EF4-FFF2-40B4-BE49-F238E27FC236}">
                    <a16:creationId xmlns:a16="http://schemas.microsoft.com/office/drawing/2014/main" id="{5F5CE886-495D-4708-BB0C-909529DF9882}"/>
                  </a:ext>
                </a:extLst>
              </p:cNvPr>
              <p:cNvSpPr txBox="1"/>
              <p:nvPr/>
            </p:nvSpPr>
            <p:spPr>
              <a:xfrm>
                <a:off x="13061973" y="6588776"/>
                <a:ext cx="33778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spc="600" dirty="0">
                    <a:solidFill>
                      <a:schemeClr val="tx2"/>
                    </a:solidFill>
                    <a:latin typeface="Montserrat" panose="00000500000000000000" charset="0"/>
                    <a:ea typeface="Montserrat" panose="00000500000000000000" charset="0"/>
                    <a:cs typeface="Montserrat" panose="00000500000000000000" charset="0"/>
                  </a:rPr>
                  <a:t>OUR HOURS </a:t>
                </a:r>
              </a:p>
            </p:txBody>
          </p:sp>
          <p:sp>
            <p:nvSpPr>
              <p:cNvPr id="25" name="TextBox 29">
                <a:extLst>
                  <a:ext uri="{FF2B5EF4-FFF2-40B4-BE49-F238E27FC236}">
                    <a16:creationId xmlns:a16="http://schemas.microsoft.com/office/drawing/2014/main" id="{AD3168D9-46FC-41A1-8A61-9E9ADE7F349E}"/>
                  </a:ext>
                </a:extLst>
              </p:cNvPr>
              <p:cNvSpPr txBox="1"/>
              <p:nvPr/>
            </p:nvSpPr>
            <p:spPr>
              <a:xfrm>
                <a:off x="13061973" y="7201249"/>
                <a:ext cx="5703105" cy="963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spc="300" dirty="0">
                    <a:solidFill>
                      <a:schemeClr val="tx2"/>
                    </a:solidFill>
                    <a:latin typeface="Montserrat Light" panose="00000400000000000000" charset="0"/>
                    <a:ea typeface="Montserrat Light" panose="00000400000000000000" charset="0"/>
                    <a:cs typeface="Montserrat Light" panose="00000400000000000000" charset="0"/>
                  </a:rPr>
                  <a:t>Sunday Until Noon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spc="300" dirty="0">
                    <a:solidFill>
                      <a:schemeClr val="tx2"/>
                    </a:solidFill>
                    <a:latin typeface="Montserrat Light" panose="00000400000000000000" charset="0"/>
                    <a:ea typeface="Montserrat Light" panose="00000400000000000000" charset="0"/>
                    <a:cs typeface="Montserrat Light" panose="00000400000000000000" charset="0"/>
                  </a:rPr>
                  <a:t>Mo-</a:t>
                </a:r>
                <a:r>
                  <a:rPr lang="en-US" sz="2000" spc="300" dirty="0" err="1">
                    <a:solidFill>
                      <a:schemeClr val="tx2"/>
                    </a:solidFill>
                    <a:latin typeface="Montserrat Light" panose="00000400000000000000" charset="0"/>
                    <a:ea typeface="Montserrat Light" panose="00000400000000000000" charset="0"/>
                    <a:cs typeface="Montserrat Light" panose="00000400000000000000" charset="0"/>
                  </a:rPr>
                  <a:t>fri</a:t>
                </a:r>
                <a:r>
                  <a:rPr lang="en-US" sz="2000" spc="300" dirty="0">
                    <a:solidFill>
                      <a:schemeClr val="tx2"/>
                    </a:solidFill>
                    <a:latin typeface="Montserrat Light" panose="00000400000000000000" charset="0"/>
                    <a:ea typeface="Montserrat Light" panose="00000400000000000000" charset="0"/>
                    <a:cs typeface="Montserrat Light" panose="00000400000000000000" charset="0"/>
                  </a:rPr>
                  <a:t> 8:00 – 17:00</a:t>
                </a:r>
              </a:p>
            </p:txBody>
          </p:sp>
          <p:sp>
            <p:nvSpPr>
              <p:cNvPr id="26" name="TextBox 30">
                <a:extLst>
                  <a:ext uri="{FF2B5EF4-FFF2-40B4-BE49-F238E27FC236}">
                    <a16:creationId xmlns:a16="http://schemas.microsoft.com/office/drawing/2014/main" id="{8F46677C-7D88-42C3-A782-C5BE3A3EAE1C}"/>
                  </a:ext>
                </a:extLst>
              </p:cNvPr>
              <p:cNvSpPr txBox="1"/>
              <p:nvPr/>
            </p:nvSpPr>
            <p:spPr>
              <a:xfrm>
                <a:off x="18472576" y="4602579"/>
                <a:ext cx="34050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spc="600" dirty="0">
                    <a:solidFill>
                      <a:schemeClr val="tx2"/>
                    </a:solidFill>
                    <a:latin typeface="Montserrat" panose="00000500000000000000" charset="0"/>
                    <a:ea typeface="Montserrat" panose="00000500000000000000" charset="0"/>
                    <a:cs typeface="Montserrat" panose="00000500000000000000" charset="0"/>
                  </a:rPr>
                  <a:t>CONTACT US</a:t>
                </a:r>
              </a:p>
            </p:txBody>
          </p:sp>
          <p:sp>
            <p:nvSpPr>
              <p:cNvPr id="27" name="TextBox 31">
                <a:extLst>
                  <a:ext uri="{FF2B5EF4-FFF2-40B4-BE49-F238E27FC236}">
                    <a16:creationId xmlns:a16="http://schemas.microsoft.com/office/drawing/2014/main" id="{F6984903-7C5B-42C3-86E7-C5C7AF22EB27}"/>
                  </a:ext>
                </a:extLst>
              </p:cNvPr>
              <p:cNvSpPr txBox="1"/>
              <p:nvPr/>
            </p:nvSpPr>
            <p:spPr>
              <a:xfrm>
                <a:off x="18472576" y="5250221"/>
                <a:ext cx="5703105" cy="963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spc="300" dirty="0" err="1">
                    <a:solidFill>
                      <a:schemeClr val="tx2"/>
                    </a:solidFill>
                    <a:latin typeface="Montserrat Light" panose="00000400000000000000" charset="0"/>
                    <a:ea typeface="Montserrat Light" panose="00000400000000000000" charset="0"/>
                    <a:cs typeface="Montserrat Light" panose="00000400000000000000" charset="0"/>
                  </a:rPr>
                  <a:t>email@email.Com</a:t>
                </a:r>
                <a:endParaRPr lang="en-US" sz="2000" spc="300" dirty="0">
                  <a:solidFill>
                    <a:schemeClr val="tx2"/>
                  </a:solidFill>
                  <a:latin typeface="Montserrat Light" panose="00000400000000000000" charset="0"/>
                  <a:ea typeface="Montserrat Light" panose="00000400000000000000" charset="0"/>
                  <a:cs typeface="Montserrat Light" panose="00000400000000000000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spc="300" dirty="0">
                    <a:solidFill>
                      <a:schemeClr val="tx2"/>
                    </a:solidFill>
                    <a:latin typeface="Montserrat Light" panose="00000400000000000000" charset="0"/>
                    <a:ea typeface="Montserrat Light" panose="00000400000000000000" charset="0"/>
                    <a:cs typeface="Montserrat Light" panose="00000400000000000000" charset="0"/>
                  </a:rPr>
                  <a:t>(123) 456 7890</a:t>
                </a:r>
              </a:p>
            </p:txBody>
          </p:sp>
          <p:sp>
            <p:nvSpPr>
              <p:cNvPr id="28" name="TextBox 32">
                <a:extLst>
                  <a:ext uri="{FF2B5EF4-FFF2-40B4-BE49-F238E27FC236}">
                    <a16:creationId xmlns:a16="http://schemas.microsoft.com/office/drawing/2014/main" id="{E1606967-AE5D-46F5-99E5-97AF3F33A0B1}"/>
                  </a:ext>
                </a:extLst>
              </p:cNvPr>
              <p:cNvSpPr txBox="1"/>
              <p:nvPr/>
            </p:nvSpPr>
            <p:spPr>
              <a:xfrm>
                <a:off x="18472576" y="6610722"/>
                <a:ext cx="3068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spc="600" dirty="0">
                    <a:solidFill>
                      <a:schemeClr val="tx2"/>
                    </a:solidFill>
                    <a:latin typeface="Montserrat" panose="00000500000000000000" charset="0"/>
                    <a:ea typeface="Montserrat" panose="00000500000000000000" charset="0"/>
                    <a:cs typeface="Montserrat" panose="00000500000000000000" charset="0"/>
                  </a:rPr>
                  <a:t>MORE INFO</a:t>
                </a:r>
              </a:p>
            </p:txBody>
          </p:sp>
          <p:sp>
            <p:nvSpPr>
              <p:cNvPr id="29" name="TextBox 33">
                <a:extLst>
                  <a:ext uri="{FF2B5EF4-FFF2-40B4-BE49-F238E27FC236}">
                    <a16:creationId xmlns:a16="http://schemas.microsoft.com/office/drawing/2014/main" id="{9D4CF93F-1479-4DFC-A850-5FD7BAAFFE90}"/>
                  </a:ext>
                </a:extLst>
              </p:cNvPr>
              <p:cNvSpPr txBox="1"/>
              <p:nvPr/>
            </p:nvSpPr>
            <p:spPr>
              <a:xfrm>
                <a:off x="18472576" y="7201249"/>
                <a:ext cx="5703105" cy="963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spc="300" dirty="0">
                    <a:solidFill>
                      <a:schemeClr val="tx2"/>
                    </a:solidFill>
                    <a:latin typeface="Montserrat Light" panose="00000400000000000000" charset="0"/>
                    <a:ea typeface="Montserrat Light" panose="00000400000000000000" charset="0"/>
                    <a:cs typeface="Montserrat Light" panose="00000400000000000000" charset="0"/>
                  </a:rPr>
                  <a:t>Sunday Until Noon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spc="300" dirty="0">
                    <a:solidFill>
                      <a:schemeClr val="tx2"/>
                    </a:solidFill>
                    <a:latin typeface="Montserrat Light" panose="00000400000000000000" charset="0"/>
                    <a:ea typeface="Montserrat Light" panose="00000400000000000000" charset="0"/>
                    <a:cs typeface="Montserrat Light" panose="00000400000000000000" charset="0"/>
                  </a:rPr>
                  <a:t>Mo-</a:t>
                </a:r>
                <a:r>
                  <a:rPr lang="en-US" sz="2000" spc="300" dirty="0" err="1">
                    <a:solidFill>
                      <a:schemeClr val="tx2"/>
                    </a:solidFill>
                    <a:latin typeface="Montserrat Light" panose="00000400000000000000" charset="0"/>
                    <a:ea typeface="Montserrat Light" panose="00000400000000000000" charset="0"/>
                    <a:cs typeface="Montserrat Light" panose="00000400000000000000" charset="0"/>
                  </a:rPr>
                  <a:t>fri</a:t>
                </a:r>
                <a:r>
                  <a:rPr lang="en-US" sz="2000" spc="300" dirty="0">
                    <a:solidFill>
                      <a:schemeClr val="tx2"/>
                    </a:solidFill>
                    <a:latin typeface="Montserrat Light" panose="00000400000000000000" charset="0"/>
                    <a:ea typeface="Montserrat Light" panose="00000400000000000000" charset="0"/>
                    <a:cs typeface="Montserrat Light" panose="00000400000000000000" charset="0"/>
                  </a:rPr>
                  <a:t> 8:00 – 17:00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217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179CF73-505C-442E-A6E6-CBDBBC14E2F2}"/>
              </a:ext>
            </a:extLst>
          </p:cNvPr>
          <p:cNvSpPr/>
          <p:nvPr/>
        </p:nvSpPr>
        <p:spPr>
          <a:xfrm>
            <a:off x="-120770" y="1"/>
            <a:ext cx="24498420" cy="4330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F3CCD58-4D35-47D0-8DE6-5FB318A6B842}"/>
              </a:ext>
            </a:extLst>
          </p:cNvPr>
          <p:cNvSpPr/>
          <p:nvPr/>
        </p:nvSpPr>
        <p:spPr>
          <a:xfrm>
            <a:off x="14592302" y="590550"/>
            <a:ext cx="8857242" cy="1251585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8106" y="1934398"/>
            <a:ext cx="8213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Mesa, AZ </a:t>
            </a:r>
            <a:endParaRPr lang="en-US" sz="2400" b="1" spc="600" dirty="0">
              <a:latin typeface="Montserrat Extra" charset="0"/>
              <a:ea typeface="Montserrat Extra" charset="0"/>
              <a:cs typeface="Montserrat Extr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1072" y="956023"/>
            <a:ext cx="15393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Current Overdose Condition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BAA9A4F-D7CF-4E7E-87E9-9B3C3F3EEB24}"/>
              </a:ext>
            </a:extLst>
          </p:cNvPr>
          <p:cNvGrpSpPr/>
          <p:nvPr/>
        </p:nvGrpSpPr>
        <p:grpSpPr>
          <a:xfrm>
            <a:off x="15162268" y="869673"/>
            <a:ext cx="7659634" cy="6747142"/>
            <a:chOff x="16456508" y="435710"/>
            <a:chExt cx="6685556" cy="588910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4194AB6-1824-47D4-9D67-65CA9888C3E2}"/>
                </a:ext>
              </a:extLst>
            </p:cNvPr>
            <p:cNvSpPr txBox="1"/>
            <p:nvPr/>
          </p:nvSpPr>
          <p:spPr>
            <a:xfrm>
              <a:off x="16549007" y="5814407"/>
              <a:ext cx="6593057" cy="510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000000"/>
                  </a:solidFill>
                  <a:cs typeface="+mn-ea"/>
                </a:rPr>
                <a:t>Count of Heroin Overdoses for the fishnet</a:t>
              </a:r>
            </a:p>
          </p:txBody>
        </p:sp>
        <p:pic>
          <p:nvPicPr>
            <p:cNvPr id="14" name="Google Shape;62;p14">
              <a:extLst>
                <a:ext uri="{FF2B5EF4-FFF2-40B4-BE49-F238E27FC236}">
                  <a16:creationId xmlns:a16="http://schemas.microsoft.com/office/drawing/2014/main" id="{74036315-90BE-413F-9501-9CCEB06BFD9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0884" t="9037"/>
            <a:stretch/>
          </p:blipFill>
          <p:spPr>
            <a:xfrm>
              <a:off x="16456508" y="923534"/>
              <a:ext cx="5830665" cy="43916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D3AA04F-C3BA-4028-931D-2040F9720E30}"/>
                </a:ext>
              </a:extLst>
            </p:cNvPr>
            <p:cNvSpPr txBox="1"/>
            <p:nvPr/>
          </p:nvSpPr>
          <p:spPr>
            <a:xfrm>
              <a:off x="16456509" y="435710"/>
              <a:ext cx="5830665" cy="510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000000"/>
                  </a:solidFill>
                  <a:cs typeface="+mn-ea"/>
                </a:rPr>
                <a:t>Density of Overdoses</a:t>
              </a:r>
              <a:endParaRPr lang="zh-CN" altLang="en-US" sz="3200" dirty="0">
                <a:solidFill>
                  <a:srgbClr val="000000"/>
                </a:solidFill>
                <a:cs typeface="+mn-ea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8BEE0AD-A90B-49C4-BE88-76A3C47D467B}"/>
              </a:ext>
            </a:extLst>
          </p:cNvPr>
          <p:cNvGrpSpPr/>
          <p:nvPr/>
        </p:nvGrpSpPr>
        <p:grpSpPr>
          <a:xfrm>
            <a:off x="15162267" y="7728448"/>
            <a:ext cx="8231133" cy="5031528"/>
            <a:chOff x="7375549" y="3069469"/>
            <a:chExt cx="5255651" cy="329575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CFD95D3-CE39-4957-920A-2D21ACB5E496}"/>
                </a:ext>
              </a:extLst>
            </p:cNvPr>
            <p:cNvSpPr/>
            <p:nvPr/>
          </p:nvSpPr>
          <p:spPr>
            <a:xfrm>
              <a:off x="7443216" y="3121421"/>
              <a:ext cx="4093263" cy="31879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Google Shape;63;p14">
              <a:extLst>
                <a:ext uri="{FF2B5EF4-FFF2-40B4-BE49-F238E27FC236}">
                  <a16:creationId xmlns:a16="http://schemas.microsoft.com/office/drawing/2014/main" id="{92F8AD7F-CC01-4E5E-9AC0-7CF2DDD5AA36}"/>
                </a:ext>
              </a:extLst>
            </p:cNvPr>
            <p:cNvPicPr preferRelativeResize="0"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 t="5976"/>
            <a:stretch/>
          </p:blipFill>
          <p:spPr>
            <a:xfrm>
              <a:off x="7375549" y="3069469"/>
              <a:ext cx="5255651" cy="329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115B01DE-0D54-4C66-99C8-8B7DA2941600}"/>
              </a:ext>
            </a:extLst>
          </p:cNvPr>
          <p:cNvSpPr txBox="1"/>
          <p:nvPr/>
        </p:nvSpPr>
        <p:spPr>
          <a:xfrm>
            <a:off x="928106" y="12351532"/>
            <a:ext cx="13560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Arizona has </a:t>
            </a:r>
            <a:r>
              <a:rPr lang="en-US" altLang="zh-CN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high youth drug deaths</a:t>
            </a:r>
            <a:r>
              <a:rPr lang="en-US" altLang="zh-CN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, few policies to curb them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2FAC474-99D4-44C3-B205-584C5F398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8" y="4390846"/>
            <a:ext cx="11854454" cy="740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179CF73-505C-442E-A6E6-CBDBBC14E2F2}"/>
              </a:ext>
            </a:extLst>
          </p:cNvPr>
          <p:cNvSpPr/>
          <p:nvPr/>
        </p:nvSpPr>
        <p:spPr>
          <a:xfrm>
            <a:off x="-120770" y="1"/>
            <a:ext cx="24498420" cy="4330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8106" y="1934398"/>
            <a:ext cx="8213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Mesa, AZ </a:t>
            </a:r>
            <a:endParaRPr lang="en-US" sz="2400" b="1" spc="600" dirty="0">
              <a:latin typeface="Montserrat Extra" charset="0"/>
              <a:ea typeface="Montserrat Extra" charset="0"/>
              <a:cs typeface="Montserrat Extr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1072" y="956023"/>
            <a:ext cx="15393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Current Overdose Condition</a:t>
            </a:r>
          </a:p>
        </p:txBody>
      </p:sp>
      <p:pic>
        <p:nvPicPr>
          <p:cNvPr id="19" name="Google Shape;71;p15">
            <a:extLst>
              <a:ext uri="{FF2B5EF4-FFF2-40B4-BE49-F238E27FC236}">
                <a16:creationId xmlns:a16="http://schemas.microsoft.com/office/drawing/2014/main" id="{14E8A664-FC1F-4914-836A-FD76F4E0E7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13" y="4769534"/>
            <a:ext cx="13833478" cy="8023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D7418BA6-B20C-4D7D-8028-7833D65A1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1" t="26524" r="2171" b="-904"/>
          <a:stretch/>
        </p:blipFill>
        <p:spPr bwMode="auto">
          <a:xfrm>
            <a:off x="14540245" y="8590525"/>
            <a:ext cx="9402792" cy="435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083DC64-1929-4A1B-B43C-13A777ACBA96}"/>
              </a:ext>
            </a:extLst>
          </p:cNvPr>
          <p:cNvSpPr txBox="1"/>
          <p:nvPr/>
        </p:nvSpPr>
        <p:spPr>
          <a:xfrm>
            <a:off x="15029106" y="5914794"/>
            <a:ext cx="79535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en-US" altLang="zh-CN" sz="4400" b="1" spc="600" dirty="0">
                <a:solidFill>
                  <a:schemeClr val="accent2">
                    <a:lumMod val="75000"/>
                  </a:schemeClr>
                </a:solidFill>
                <a:cs typeface="+mn-ea"/>
              </a:rPr>
              <a:t>Maricopa</a:t>
            </a:r>
            <a:r>
              <a:rPr lang="zh-CN" altLang="en-US" sz="4400" b="1" spc="600" dirty="0">
                <a:solidFill>
                  <a:schemeClr val="accent2">
                    <a:lumMod val="75000"/>
                  </a:schemeClr>
                </a:solidFill>
                <a:cs typeface="+mn-ea"/>
              </a:rPr>
              <a:t> </a:t>
            </a:r>
            <a:r>
              <a:rPr lang="en-US" altLang="zh-CN" sz="4400" b="1" spc="600" dirty="0">
                <a:solidFill>
                  <a:schemeClr val="accent2">
                    <a:lumMod val="75000"/>
                  </a:schemeClr>
                </a:solidFill>
                <a:cs typeface="+mn-ea"/>
              </a:rPr>
              <a:t>County</a:t>
            </a:r>
            <a:endParaRPr lang="zh-CN" altLang="en-US" sz="4400" b="1" spc="600" dirty="0">
              <a:solidFill>
                <a:schemeClr val="accent2">
                  <a:lumMod val="75000"/>
                </a:schemeClr>
              </a:solidFill>
              <a:cs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13CAEFD-9FA1-4BFB-8C28-E6676811BAB0}"/>
              </a:ext>
            </a:extLst>
          </p:cNvPr>
          <p:cNvSpPr txBox="1"/>
          <p:nvPr/>
        </p:nvSpPr>
        <p:spPr>
          <a:xfrm>
            <a:off x="15184382" y="6858000"/>
            <a:ext cx="10367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Total drug overdose deaths in 2019:</a:t>
            </a:r>
          </a:p>
          <a:p>
            <a:r>
              <a:rPr lang="en-US" altLang="zh-CN" sz="4800" b="1" spc="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+mn-ea"/>
              </a:rPr>
              <a:t>1,078</a:t>
            </a:r>
            <a:endParaRPr lang="zh-CN" altLang="en-US" b="1" spc="6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  <a:cs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8FBBCFA-FC1D-42BE-8DC1-BF2A68A5F726}"/>
              </a:ext>
            </a:extLst>
          </p:cNvPr>
          <p:cNvSpPr txBox="1"/>
          <p:nvPr/>
        </p:nvSpPr>
        <p:spPr>
          <a:xfrm>
            <a:off x="928106" y="3198078"/>
            <a:ext cx="79535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en-US" altLang="zh-CN" sz="4400" b="1" spc="600" dirty="0">
                <a:solidFill>
                  <a:schemeClr val="accent2">
                    <a:lumMod val="75000"/>
                  </a:schemeClr>
                </a:solidFill>
                <a:cs typeface="+mn-ea"/>
              </a:rPr>
              <a:t>Arizona</a:t>
            </a:r>
            <a:endParaRPr lang="zh-CN" altLang="en-US" sz="4400" b="1" spc="600" dirty="0">
              <a:solidFill>
                <a:schemeClr val="accent2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036734-954F-4DD2-B047-71C8412D326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188825" y="1047531"/>
            <a:ext cx="11493630" cy="391411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99275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31BB936F-DD4C-4D13-8704-BB06A59FE34C}"/>
              </a:ext>
            </a:extLst>
          </p:cNvPr>
          <p:cNvSpPr/>
          <p:nvPr/>
        </p:nvSpPr>
        <p:spPr>
          <a:xfrm>
            <a:off x="0" y="5538158"/>
            <a:ext cx="24377650" cy="817784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613219D-F105-4576-BDD9-589E7D5AA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982" y="2652125"/>
            <a:ext cx="17331685" cy="965395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6">
            <a:extLst>
              <a:ext uri="{FF2B5EF4-FFF2-40B4-BE49-F238E27FC236}">
                <a16:creationId xmlns:a16="http://schemas.microsoft.com/office/drawing/2014/main" id="{59C2F3C2-4ED4-4C69-B8BA-88484CA083A3}"/>
              </a:ext>
            </a:extLst>
          </p:cNvPr>
          <p:cNvSpPr txBox="1"/>
          <p:nvPr/>
        </p:nvSpPr>
        <p:spPr>
          <a:xfrm>
            <a:off x="721072" y="956023"/>
            <a:ext cx="17601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Current Business as Usual Decision Making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5E1C6CBA-E861-4A49-A7EF-4051AAF963C9}"/>
              </a:ext>
            </a:extLst>
          </p:cNvPr>
          <p:cNvSpPr/>
          <p:nvPr/>
        </p:nvSpPr>
        <p:spPr>
          <a:xfrm>
            <a:off x="-120770" y="1"/>
            <a:ext cx="24498420" cy="58487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B10247A-1D41-4DB4-88F8-98502EBE7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4"/>
          <a:stretch/>
        </p:blipFill>
        <p:spPr bwMode="auto">
          <a:xfrm>
            <a:off x="6777208" y="431321"/>
            <a:ext cx="17600443" cy="1328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EE26AF8E-4473-45D8-BE11-D0E27A52AF28}"/>
              </a:ext>
            </a:extLst>
          </p:cNvPr>
          <p:cNvSpPr txBox="1"/>
          <p:nvPr/>
        </p:nvSpPr>
        <p:spPr>
          <a:xfrm>
            <a:off x="721072" y="1188937"/>
            <a:ext cx="15393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Data source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8180C18-B819-45E4-8B7C-54FD372D3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997" b="91750"/>
          <a:stretch/>
        </p:blipFill>
        <p:spPr bwMode="auto">
          <a:xfrm>
            <a:off x="1880559" y="6116128"/>
            <a:ext cx="3620248" cy="263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54DAC78-35CF-435A-8912-E9922BACF7AE}"/>
              </a:ext>
            </a:extLst>
          </p:cNvPr>
          <p:cNvSpPr txBox="1"/>
          <p:nvPr/>
        </p:nvSpPr>
        <p:spPr>
          <a:xfrm>
            <a:off x="1224949" y="2923514"/>
            <a:ext cx="122495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spc="60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Crimes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Street Centerlines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Police incidents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3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9B3DEFC9-E5DD-455C-8A8A-19F393958E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153" r="4040" b="1175"/>
          <a:stretch/>
        </p:blipFill>
        <p:spPr>
          <a:xfrm>
            <a:off x="4606506" y="5417389"/>
            <a:ext cx="19512950" cy="8279585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256E50A-C911-4D34-BB46-D47036F7E066}"/>
              </a:ext>
            </a:extLst>
          </p:cNvPr>
          <p:cNvSpPr/>
          <p:nvPr/>
        </p:nvSpPr>
        <p:spPr>
          <a:xfrm>
            <a:off x="-120770" y="1"/>
            <a:ext cx="24498420" cy="54173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4DEEA310-A159-4FD9-8EFB-66510AFDF80C}"/>
              </a:ext>
            </a:extLst>
          </p:cNvPr>
          <p:cNvSpPr txBox="1"/>
          <p:nvPr/>
        </p:nvSpPr>
        <p:spPr>
          <a:xfrm>
            <a:off x="721072" y="1188937"/>
            <a:ext cx="15393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Data source</a:t>
            </a:r>
          </a:p>
        </p:txBody>
      </p:sp>
      <p:pic>
        <p:nvPicPr>
          <p:cNvPr id="5" name="Picture 6" descr="SafeGraph Raises $45M Series B to Become the Ultimate Destination for  Physical Places Data">
            <a:extLst>
              <a:ext uri="{FF2B5EF4-FFF2-40B4-BE49-F238E27FC236}">
                <a16:creationId xmlns:a16="http://schemas.microsoft.com/office/drawing/2014/main" id="{D1D3EBEA-CBD7-44BB-93DD-6191FAF8A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70"/>
          <a:stretch/>
        </p:blipFill>
        <p:spPr bwMode="auto">
          <a:xfrm>
            <a:off x="17646369" y="779871"/>
            <a:ext cx="5475101" cy="225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A979429-E899-42B1-89D8-7DF36AFDDEB6}"/>
              </a:ext>
            </a:extLst>
          </p:cNvPr>
          <p:cNvSpPr txBox="1"/>
          <p:nvPr/>
        </p:nvSpPr>
        <p:spPr>
          <a:xfrm>
            <a:off x="1562927" y="2466209"/>
            <a:ext cx="76881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 sz="3200" spc="600">
                <a:solidFill>
                  <a:schemeClr val="tx2">
                    <a:lumMod val="65000"/>
                    <a:lumOff val="3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defRPr>
            </a:lvl1pPr>
          </a:lstStyle>
          <a:p>
            <a:r>
              <a:rPr lang="en-US" altLang="zh-CN" dirty="0"/>
              <a:t>Hospitals</a:t>
            </a:r>
          </a:p>
          <a:p>
            <a:r>
              <a:rPr lang="en-US" altLang="zh-CN" dirty="0"/>
              <a:t>Bars</a:t>
            </a:r>
          </a:p>
          <a:p>
            <a:r>
              <a:rPr lang="en-US" altLang="zh-CN" dirty="0"/>
              <a:t>Liquor Stores</a:t>
            </a:r>
          </a:p>
          <a:p>
            <a:r>
              <a:rPr lang="en-US" altLang="zh-CN" dirty="0"/>
              <a:t>Rehab center</a:t>
            </a:r>
          </a:p>
          <a:p>
            <a:r>
              <a:rPr lang="en-US" altLang="zh-CN" dirty="0"/>
              <a:t>Streetlights</a:t>
            </a:r>
            <a:endParaRPr lang="zh-CN" altLang="en-US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2AE52A5-DC4E-473F-B36D-2C5AB2DEF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r="8750"/>
          <a:stretch/>
        </p:blipFill>
        <p:spPr bwMode="auto">
          <a:xfrm>
            <a:off x="466151" y="6606325"/>
            <a:ext cx="5338124" cy="487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860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CA82C0F-91DE-480C-AF69-6B9587551AE8}"/>
              </a:ext>
            </a:extLst>
          </p:cNvPr>
          <p:cNvSpPr/>
          <p:nvPr/>
        </p:nvSpPr>
        <p:spPr>
          <a:xfrm>
            <a:off x="0" y="0"/>
            <a:ext cx="24498420" cy="75049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50038" y="1135067"/>
            <a:ext cx="1465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Font typeface="Arial" panose="020B0604020202020204" pitchFamily="34" charset="0"/>
              <a:buNone/>
              <a:defRPr spc="60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defRPr>
            </a:lvl1pPr>
          </a:lstStyle>
          <a:p>
            <a:r>
              <a:rPr lang="en-US" dirty="0"/>
              <a:t>Heroin Overdoes as a function of </a:t>
            </a:r>
            <a:r>
              <a:rPr lang="en-US"/>
              <a:t>risk factors</a:t>
            </a:r>
            <a:endParaRPr lang="en-US" dirty="0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B2285BF-459A-40B1-8A79-184A02C56796}"/>
              </a:ext>
            </a:extLst>
          </p:cNvPr>
          <p:cNvSpPr txBox="1"/>
          <p:nvPr/>
        </p:nvSpPr>
        <p:spPr>
          <a:xfrm>
            <a:off x="721072" y="996568"/>
            <a:ext cx="15393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defRPr>
            </a:lvl1pPr>
          </a:lstStyle>
          <a:p>
            <a:r>
              <a:rPr lang="en-US" altLang="zh-CN" dirty="0"/>
              <a:t>Correlations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88E9FC-8055-48BB-B181-D55D3F0D8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353" y="2058396"/>
            <a:ext cx="22202185" cy="113297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ECAC437-C6DC-4696-A81A-E84DBEB44E46}"/>
              </a:ext>
            </a:extLst>
          </p:cNvPr>
          <p:cNvSpPr/>
          <p:nvPr/>
        </p:nvSpPr>
        <p:spPr>
          <a:xfrm>
            <a:off x="0" y="0"/>
            <a:ext cx="24498420" cy="75049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AC07B5-C3D0-4170-89D4-57812B6A877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9631" y="2132874"/>
            <a:ext cx="21442898" cy="107607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DD6F89A-0D61-42C4-8B6C-CC0F60BE6C13}"/>
              </a:ext>
            </a:extLst>
          </p:cNvPr>
          <p:cNvSpPr txBox="1"/>
          <p:nvPr/>
        </p:nvSpPr>
        <p:spPr>
          <a:xfrm>
            <a:off x="8253427" y="881771"/>
            <a:ext cx="785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 sz="3200" spc="600">
                <a:solidFill>
                  <a:schemeClr val="tx2">
                    <a:lumMod val="65000"/>
                    <a:lumOff val="3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defRPr>
            </a:lvl1pPr>
          </a:lstStyle>
          <a:p>
            <a:pPr marL="0" indent="0">
              <a:buNone/>
            </a:pPr>
            <a:r>
              <a:rPr lang="en-US" altLang="zh-CN" sz="3600" dirty="0">
                <a:solidFill>
                  <a:schemeClr val="tx2"/>
                </a:solidFill>
              </a:rPr>
              <a:t>Risk Factors by Fishnet</a:t>
            </a:r>
            <a:endParaRPr lang="zh-CN" altLang="en-US" sz="3600" dirty="0">
              <a:solidFill>
                <a:schemeClr val="tx2"/>
              </a:solidFill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4A00DF59-927E-4231-9D78-AFB7B3822698}"/>
              </a:ext>
            </a:extLst>
          </p:cNvPr>
          <p:cNvSpPr txBox="1"/>
          <p:nvPr/>
        </p:nvSpPr>
        <p:spPr>
          <a:xfrm>
            <a:off x="510362" y="604772"/>
            <a:ext cx="5666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defRPr>
            </a:lvl1pPr>
          </a:lstStyle>
          <a:p>
            <a:r>
              <a:rPr lang="en-US" altLang="zh-CN" dirty="0"/>
              <a:t>Data sets</a:t>
            </a:r>
          </a:p>
        </p:txBody>
      </p:sp>
    </p:spTree>
    <p:extLst>
      <p:ext uri="{BB962C8B-B14F-4D97-AF65-F5344CB8AC3E}">
        <p14:creationId xmlns:p14="http://schemas.microsoft.com/office/powerpoint/2010/main" val="2287050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>
            <a:extLst>
              <a:ext uri="{FF2B5EF4-FFF2-40B4-BE49-F238E27FC236}">
                <a16:creationId xmlns:a16="http://schemas.microsoft.com/office/drawing/2014/main" id="{74B77B4F-F4D4-4F40-8DC2-0C2A3CB4B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16" y="6423707"/>
            <a:ext cx="11672709" cy="705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F790EEF-B578-4B7C-88A9-3DB58767562D}"/>
              </a:ext>
            </a:extLst>
          </p:cNvPr>
          <p:cNvSpPr/>
          <p:nvPr/>
        </p:nvSpPr>
        <p:spPr>
          <a:xfrm>
            <a:off x="0" y="0"/>
            <a:ext cx="24498420" cy="5900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4897C93-C5C2-4B15-A05F-1F800CFCA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631" y="677385"/>
            <a:ext cx="14328727" cy="806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7C1EC40-9789-4ABF-B8C5-1CD94418A4BA}"/>
              </a:ext>
            </a:extLst>
          </p:cNvPr>
          <p:cNvSpPr txBox="1"/>
          <p:nvPr/>
        </p:nvSpPr>
        <p:spPr>
          <a:xfrm>
            <a:off x="787711" y="523239"/>
            <a:ext cx="642397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tx2"/>
                </a:solidFill>
                <a:latin typeface="Montserrat" panose="00000500000000000000" charset="0"/>
                <a:sym typeface="+mn-lt"/>
              </a:rPr>
              <a:t>Poisson Model</a:t>
            </a:r>
          </a:p>
          <a:p>
            <a:pPr algn="ctr"/>
            <a:r>
              <a:rPr lang="en-US" altLang="zh-CN" sz="5400" b="1" dirty="0">
                <a:solidFill>
                  <a:schemeClr val="tx2"/>
                </a:solidFill>
                <a:latin typeface="Montserrat" panose="00000500000000000000" charset="0"/>
                <a:sym typeface="+mn-lt"/>
              </a:rPr>
              <a:t>&amp;</a:t>
            </a:r>
          </a:p>
          <a:p>
            <a:pPr algn="ctr"/>
            <a:r>
              <a:rPr lang="en-US" altLang="zh-CN" sz="5400" b="1" dirty="0">
                <a:solidFill>
                  <a:schemeClr val="tx2"/>
                </a:solidFill>
                <a:latin typeface="Montserrat" panose="00000500000000000000" charset="0"/>
                <a:sym typeface="+mn-lt"/>
              </a:rPr>
              <a:t>Cross-validation</a:t>
            </a:r>
          </a:p>
          <a:p>
            <a:pPr algn="ctr"/>
            <a:br>
              <a:rPr lang="en-US" altLang="zh-CN" sz="5400" b="1" dirty="0">
                <a:solidFill>
                  <a:schemeClr val="tx2"/>
                </a:solidFill>
                <a:latin typeface="Montserrat" panose="00000500000000000000" charset="0"/>
                <a:sym typeface="+mn-lt"/>
              </a:rPr>
            </a:br>
            <a:endParaRPr lang="en-US" altLang="zh-CN" sz="5400" b="1" dirty="0">
              <a:solidFill>
                <a:schemeClr val="tx2"/>
              </a:solidFill>
              <a:latin typeface="Montserrat" panose="00000500000000000000" charset="0"/>
              <a:sym typeface="+mn-lt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006AA985-247D-4AB1-BDE3-8E6F16DF3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2159" y="8951373"/>
            <a:ext cx="8358857" cy="376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efault Theme">
  <a:themeElements>
    <a:clrScheme name="Atom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87766"/>
      </a:accent2>
      <a:accent3>
        <a:srgbClr val="BC6237"/>
      </a:accent3>
      <a:accent4>
        <a:srgbClr val="797988"/>
      </a:accent4>
      <a:accent5>
        <a:srgbClr val="4B5050"/>
      </a:accent5>
      <a:accent6>
        <a:srgbClr val="DFDEDB"/>
      </a:accent6>
      <a:hlink>
        <a:srgbClr val="4B5050"/>
      </a:hlink>
      <a:folHlink>
        <a:srgbClr val="D87867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218</Words>
  <Application>Microsoft Office PowerPoint</Application>
  <PresentationFormat>自定义</PresentationFormat>
  <Paragraphs>71</Paragraphs>
  <Slides>15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Gill Sans</vt:lpstr>
      <vt:lpstr>Montserrat Extra</vt:lpstr>
      <vt:lpstr>Montserrat Hairline</vt:lpstr>
      <vt:lpstr>等线</vt:lpstr>
      <vt:lpstr>Arial</vt:lpstr>
      <vt:lpstr>Arial Black</vt:lpstr>
      <vt:lpstr>Calibri Light</vt:lpstr>
      <vt:lpstr>Montserrat</vt:lpstr>
      <vt:lpstr>Montserrat Light</vt:lpstr>
      <vt:lpstr>Roboto</vt:lpstr>
      <vt:lpstr>Wingdings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YAO YAO</cp:lastModifiedBy>
  <cp:revision>6551</cp:revision>
  <dcterms:created xsi:type="dcterms:W3CDTF">2014-11-12T21:47:00Z</dcterms:created>
  <dcterms:modified xsi:type="dcterms:W3CDTF">2021-12-17T16:23:01Z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